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7" r:id="rId3"/>
    <p:sldId id="291" r:id="rId4"/>
    <p:sldId id="292" r:id="rId5"/>
    <p:sldId id="293" r:id="rId6"/>
    <p:sldId id="301" r:id="rId7"/>
    <p:sldId id="302" r:id="rId8"/>
    <p:sldId id="303" r:id="rId9"/>
    <p:sldId id="304" r:id="rId10"/>
    <p:sldId id="305" r:id="rId11"/>
    <p:sldId id="306" r:id="rId12"/>
    <p:sldId id="264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A4F7447-65BC-C84D-8EBB-A354C224358E}">
          <p14:sldIdLst>
            <p14:sldId id="262"/>
            <p14:sldId id="267"/>
            <p14:sldId id="291"/>
            <p14:sldId id="292"/>
            <p14:sldId id="293"/>
            <p14:sldId id="301"/>
            <p14:sldId id="302"/>
            <p14:sldId id="303"/>
            <p14:sldId id="304"/>
            <p14:sldId id="305"/>
            <p14:sldId id="30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2">
          <p15:clr>
            <a:srgbClr val="A4A3A4"/>
          </p15:clr>
        </p15:guide>
        <p15:guide id="2" pos="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broor Choudhury" initials="MC" lastIdx="4" clrIdx="0">
    <p:extLst>
      <p:ext uri="{19B8F6BF-5375-455C-9EA6-DF929625EA0E}">
        <p15:presenceInfo xmlns:p15="http://schemas.microsoft.com/office/powerpoint/2012/main" userId="Mabroor Choudhury" providerId="None"/>
      </p:ext>
    </p:extLst>
  </p:cmAuthor>
  <p:cmAuthor id="2" name="Huseyin Abdullah Karayumak" initials="HAK" lastIdx="3" clrIdx="1">
    <p:extLst>
      <p:ext uri="{19B8F6BF-5375-455C-9EA6-DF929625EA0E}">
        <p15:presenceInfo xmlns:p15="http://schemas.microsoft.com/office/powerpoint/2012/main" userId="S-1-5-21-1685263375-270008994-622671684-383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925"/>
    <a:srgbClr val="307218"/>
    <a:srgbClr val="AC9D5A"/>
    <a:srgbClr val="9C8D48"/>
    <a:srgbClr val="5B981F"/>
    <a:srgbClr val="9B8D48"/>
    <a:srgbClr val="2F7627"/>
    <a:srgbClr val="34832B"/>
    <a:srgbClr val="6FB01E"/>
    <a:srgbClr val="297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3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0" y="90"/>
      </p:cViewPr>
      <p:guideLst>
        <p:guide orient="horz" pos="262"/>
        <p:guide pos="27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73D7-D6F3-9E4C-8D4F-9BF3F6E79A95}" type="datetime1">
              <a:rPr lang="en-US" smtClean="0"/>
              <a:t>23/11/2017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2777-B474-C442-8C5D-3398B9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EF30-FB86-F945-B6E4-B920BC4BCEB5}" type="datetime1">
              <a:rPr lang="en-US" smtClean="0"/>
              <a:t>23/11/2017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E44A5-160E-314C-AD2F-F5690318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0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1524"/>
            <a:ext cx="9137904" cy="5711952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84" y="2817784"/>
            <a:ext cx="1674896" cy="19420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433747" y="4352811"/>
            <a:ext cx="45719" cy="849861"/>
          </a:xfrm>
          <a:prstGeom prst="rect">
            <a:avLst/>
          </a:prstGeom>
          <a:solidFill>
            <a:srgbClr val="9C8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94884" y="4891853"/>
            <a:ext cx="1674896" cy="310820"/>
          </a:xfrm>
          <a:prstGeom prst="rect">
            <a:avLst/>
          </a:prstGeom>
          <a:solidFill>
            <a:srgbClr val="9C8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16976" y="4897763"/>
            <a:ext cx="1270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July 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58893" y="26115"/>
            <a:ext cx="1568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ICD INTERNAL USE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0168" y="4344471"/>
            <a:ext cx="41171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800" b="1">
                <a:solidFill>
                  <a:srgbClr val="2B6925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algn="l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20168" y="4947339"/>
            <a:ext cx="4117181" cy="26161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b="1">
                <a:solidFill>
                  <a:srgbClr val="9C8D48"/>
                </a:solidFill>
                <a:latin typeface="Arial"/>
                <a:cs typeface="Arial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5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3877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7" y="1333501"/>
            <a:ext cx="8394659" cy="35139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8238" y="5374230"/>
            <a:ext cx="2133600" cy="304271"/>
          </a:xfrm>
        </p:spPr>
        <p:txBody>
          <a:bodyPr/>
          <a:lstStyle>
            <a:lvl1pPr>
              <a:defRPr sz="1000"/>
            </a:lvl1pPr>
          </a:lstStyle>
          <a:p>
            <a:fld id="{4FAB3971-2ED8-F541-811F-A5BFC35CE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95" y="475366"/>
            <a:ext cx="8229600" cy="43088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00" y="5373492"/>
            <a:ext cx="2133600" cy="304271"/>
          </a:xfrm>
        </p:spPr>
        <p:txBody>
          <a:bodyPr/>
          <a:lstStyle>
            <a:lvl1pPr>
              <a:defRPr sz="1000"/>
            </a:lvl1pPr>
          </a:lstStyle>
          <a:p>
            <a:fld id="{4FAB3971-2ED8-F541-811F-A5BFC35CE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674342" y="2006898"/>
            <a:ext cx="410416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960660" y="2375814"/>
            <a:ext cx="322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9C8D4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6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674342" y="2006898"/>
            <a:ext cx="410416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53318" y="2375814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9C8D4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674342" y="2006898"/>
            <a:ext cx="410416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49311" y="1952855"/>
            <a:ext cx="1845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9C8D4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ar-SA" sz="8000" dirty="0" smtClean="0"/>
              <a:t>شكرا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7305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E9EB-4D35-7646-BC7F-09D53D89E105}" type="datetime1">
              <a:rPr lang="en-US" smtClean="0"/>
              <a:t>23/11/2017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" y="15942"/>
            <a:ext cx="4114800" cy="2609088"/>
          </a:xfrm>
          <a:prstGeom prst="rect">
            <a:avLst/>
          </a:prstGeom>
        </p:spPr>
      </p:pic>
      <p:pic>
        <p:nvPicPr>
          <p:cNvPr id="9" name="Picture 8" descr="header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04" y="414473"/>
            <a:ext cx="4523398" cy="48863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841" y="2848409"/>
            <a:ext cx="2621280" cy="278587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7195" y="507265"/>
            <a:ext cx="82296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" y="3921542"/>
            <a:ext cx="4125816" cy="1793457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384026" cy="348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0800" y="537349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FAB3971-2ED8-F541-811F-A5BFC35CE8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200" b="1" kern="1200">
          <a:solidFill>
            <a:srgbClr val="307218"/>
          </a:solidFill>
          <a:latin typeface="Arial"/>
          <a:ea typeface="+mn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8D48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8D4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8D48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94884" y="4891853"/>
            <a:ext cx="1674896" cy="310820"/>
          </a:xfrm>
          <a:prstGeom prst="rect">
            <a:avLst/>
          </a:prstGeom>
          <a:solidFill>
            <a:srgbClr val="9C8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05930" y="4897763"/>
            <a:ext cx="1452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November 24 2017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168" y="4385037"/>
            <a:ext cx="4117181" cy="646331"/>
          </a:xfrm>
        </p:spPr>
        <p:txBody>
          <a:bodyPr/>
          <a:lstStyle/>
          <a:p>
            <a:r>
              <a:rPr lang="en-US" dirty="0" err="1" smtClean="0"/>
              <a:t>Biniog</a:t>
            </a:r>
            <a:r>
              <a:rPr lang="en-US" dirty="0" smtClean="0"/>
              <a:t> </a:t>
            </a:r>
            <a:r>
              <a:rPr lang="en-US" dirty="0" err="1" smtClean="0"/>
              <a:t>Sathi</a:t>
            </a:r>
            <a:r>
              <a:rPr lang="en-US" dirty="0" smtClean="0"/>
              <a:t>: A New Generation Banking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Development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3740" y="1007821"/>
            <a:ext cx="82924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This model is a blessing for Islamic Micro Finance Institutions (I-MFIs) and micro clients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model will provide incentives to the poor beneficiaries to continue their productive activities without any fear of being in default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This model will help Islamic MFIs to reach the ultra-poor section, which is a challenge due to increased cost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model will help Zakat and Charity Funds to be connected with the real economy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Due to the positive impact on the poor beneficiaries, Donors will tend to pay more Zakat and </a:t>
            </a:r>
            <a:r>
              <a:rPr lang="en-US" dirty="0" smtClean="0">
                <a:latin typeface="Palatino Linotype" panose="02040502050505030304" pitchFamily="18" charset="0"/>
              </a:rPr>
              <a:t>Charity. Joint </a:t>
            </a:r>
            <a:r>
              <a:rPr lang="en-US" dirty="0">
                <a:latin typeface="Palatino Linotype" panose="02040502050505030304" pitchFamily="18" charset="0"/>
              </a:rPr>
              <a:t>effort between I-MFIs and Zakat and Charity Funds will accelerate poverty reduction</a:t>
            </a:r>
          </a:p>
        </p:txBody>
      </p:sp>
    </p:spTree>
    <p:extLst>
      <p:ext uri="{BB962C8B-B14F-4D97-AF65-F5344CB8AC3E}">
        <p14:creationId xmlns:p14="http://schemas.microsoft.com/office/powerpoint/2010/main" val="16489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Testing of the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072" y="1118811"/>
            <a:ext cx="8292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model is now an Official ICD Initiative. It received an award from ICD </a:t>
            </a:r>
            <a:r>
              <a:rPr lang="en-US" dirty="0" smtClean="0">
                <a:latin typeface="Palatino Linotype" panose="02040502050505030304" pitchFamily="18" charset="0"/>
              </a:rPr>
              <a:t>and </a:t>
            </a:r>
            <a:r>
              <a:rPr lang="en-US" dirty="0" err="1" smtClean="0">
                <a:latin typeface="Palatino Linotype" panose="02040502050505030304" pitchFamily="18" charset="0"/>
              </a:rPr>
              <a:t>AlHuda</a:t>
            </a:r>
            <a:r>
              <a:rPr lang="en-US" dirty="0" smtClean="0">
                <a:latin typeface="Palatino Linotype" panose="02040502050505030304" pitchFamily="18" charset="0"/>
              </a:rPr>
              <a:t> CIBE in </a:t>
            </a:r>
            <a:r>
              <a:rPr lang="en-US" dirty="0">
                <a:latin typeface="Palatino Linotype" panose="02040502050505030304" pitchFamily="18" charset="0"/>
              </a:rPr>
              <a:t>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ICD </a:t>
            </a:r>
            <a:r>
              <a:rPr lang="en-US" dirty="0" smtClean="0">
                <a:latin typeface="Palatino Linotype" panose="02040502050505030304" pitchFamily="18" charset="0"/>
              </a:rPr>
              <a:t>has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entered into </a:t>
            </a:r>
            <a:r>
              <a:rPr lang="en-US" dirty="0" smtClean="0">
                <a:latin typeface="Palatino Linotype" panose="02040502050505030304" pitchFamily="18" charset="0"/>
              </a:rPr>
              <a:t>an MOU </a:t>
            </a:r>
            <a:r>
              <a:rPr lang="en-US" dirty="0">
                <a:latin typeface="Palatino Linotype" panose="02040502050505030304" pitchFamily="18" charset="0"/>
              </a:rPr>
              <a:t>with </a:t>
            </a:r>
            <a:r>
              <a:rPr lang="en-US" dirty="0" err="1">
                <a:latin typeface="Palatino Linotype" panose="02040502050505030304" pitchFamily="18" charset="0"/>
              </a:rPr>
              <a:t>AlHuda</a:t>
            </a:r>
            <a:r>
              <a:rPr lang="en-US" dirty="0">
                <a:latin typeface="Palatino Linotype" panose="02040502050505030304" pitchFamily="18" charset="0"/>
              </a:rPr>
              <a:t> CIBE </a:t>
            </a:r>
            <a:r>
              <a:rPr lang="en-US" dirty="0" smtClean="0">
                <a:latin typeface="Palatino Linotype" panose="02040502050505030304" pitchFamily="18" charset="0"/>
              </a:rPr>
              <a:t>to </a:t>
            </a:r>
            <a:r>
              <a:rPr lang="en-US" dirty="0" smtClean="0">
                <a:latin typeface="Palatino Linotype" panose="02040502050505030304" pitchFamily="18" charset="0"/>
              </a:rPr>
              <a:t>market the model globally</a:t>
            </a: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ICD </a:t>
            </a:r>
            <a:r>
              <a:rPr lang="en-US" dirty="0" smtClean="0">
                <a:latin typeface="Palatino Linotype" panose="02040502050505030304" pitchFamily="18" charset="0"/>
              </a:rPr>
              <a:t>signed an MOU </a:t>
            </a:r>
            <a:r>
              <a:rPr lang="en-US" dirty="0">
                <a:latin typeface="Palatino Linotype" panose="02040502050505030304" pitchFamily="18" charset="0"/>
              </a:rPr>
              <a:t>with the City Bank and Coders Trust to test the model in </a:t>
            </a:r>
            <a:r>
              <a:rPr lang="en-US" dirty="0" smtClean="0">
                <a:latin typeface="Palatino Linotype" panose="02040502050505030304" pitchFamily="18" charset="0"/>
              </a:rPr>
              <a:t>Bangladesh. The testing period is 2 years</a:t>
            </a:r>
          </a:p>
          <a:p>
            <a:pPr algn="just"/>
            <a:endParaRPr lang="en-US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 Linotype" panose="02040502050505030304" pitchFamily="18" charset="0"/>
              </a:rPr>
              <a:t>ICD </a:t>
            </a:r>
            <a:r>
              <a:rPr lang="en-US" dirty="0">
                <a:latin typeface="Palatino Linotype" panose="02040502050505030304" pitchFamily="18" charset="0"/>
              </a:rPr>
              <a:t>signed another MOU </a:t>
            </a:r>
            <a:r>
              <a:rPr lang="en-US" dirty="0" smtClean="0">
                <a:latin typeface="Palatino Linotype" panose="02040502050505030304" pitchFamily="18" charset="0"/>
              </a:rPr>
              <a:t>with </a:t>
            </a:r>
            <a:r>
              <a:rPr lang="en-US" dirty="0" err="1" smtClean="0">
                <a:latin typeface="Palatino Linotype" panose="02040502050505030304" pitchFamily="18" charset="0"/>
              </a:rPr>
              <a:t>Kaah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International Micro Finance Services (KIMS) </a:t>
            </a:r>
            <a:r>
              <a:rPr lang="en-US" dirty="0" smtClean="0">
                <a:latin typeface="Palatino Linotype" panose="02040502050505030304" pitchFamily="18" charset="0"/>
              </a:rPr>
              <a:t>of Somalia to test the model as well </a:t>
            </a: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 Linotype" panose="02040502050505030304" pitchFamily="18" charset="0"/>
              </a:rPr>
              <a:t>In </a:t>
            </a:r>
            <a:r>
              <a:rPr lang="en-US" dirty="0">
                <a:latin typeface="Palatino Linotype" panose="02040502050505030304" pitchFamily="18" charset="0"/>
              </a:rPr>
              <a:t>future, </a:t>
            </a:r>
            <a:r>
              <a:rPr lang="en-US" dirty="0" smtClean="0">
                <a:latin typeface="Palatino Linotype" panose="02040502050505030304" pitchFamily="18" charset="0"/>
              </a:rPr>
              <a:t>ICD will form formal </a:t>
            </a:r>
            <a:r>
              <a:rPr lang="en-US" dirty="0">
                <a:latin typeface="Palatino Linotype" panose="02040502050505030304" pitchFamily="18" charset="0"/>
              </a:rPr>
              <a:t>relationship </a:t>
            </a:r>
            <a:r>
              <a:rPr lang="en-US" dirty="0" smtClean="0">
                <a:latin typeface="Palatino Linotype" panose="02040502050505030304" pitchFamily="18" charset="0"/>
              </a:rPr>
              <a:t>with </a:t>
            </a:r>
            <a:r>
              <a:rPr lang="en-US" dirty="0">
                <a:latin typeface="Palatino Linotype" panose="02040502050505030304" pitchFamily="18" charset="0"/>
              </a:rPr>
              <a:t>established Zakat and Charity Funds to run the model sustainably</a:t>
            </a:r>
          </a:p>
        </p:txBody>
      </p:sp>
    </p:spTree>
    <p:extLst>
      <p:ext uri="{BB962C8B-B14F-4D97-AF65-F5344CB8AC3E}">
        <p14:creationId xmlns:p14="http://schemas.microsoft.com/office/powerpoint/2010/main" val="12981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373688"/>
            <a:ext cx="2133600" cy="304800"/>
          </a:xfrm>
        </p:spPr>
        <p:txBody>
          <a:bodyPr/>
          <a:lstStyle/>
          <a:p>
            <a:fld id="{4FAB3971-2ED8-F541-811F-A5BFC35CE8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738664"/>
          </a:xfrm>
        </p:spPr>
        <p:txBody>
          <a:bodyPr/>
          <a:lstStyle/>
          <a:p>
            <a:r>
              <a:rPr lang="en-US" sz="2000" dirty="0">
                <a:solidFill>
                  <a:srgbClr val="1B5F2E"/>
                </a:solidFill>
                <a:latin typeface="Arial Black" panose="020B0A04020102020204" pitchFamily="34" charset="0"/>
              </a:rPr>
              <a:t>About ICD</a:t>
            </a:r>
            <a:br>
              <a:rPr lang="en-US" sz="2000" dirty="0">
                <a:solidFill>
                  <a:srgbClr val="1B5F2E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6920"/>
            <a:ext cx="3984978" cy="39849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20209" y="462622"/>
            <a:ext cx="4135953" cy="4845008"/>
            <a:chOff x="5503347" y="1234644"/>
            <a:chExt cx="4135953" cy="48450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30878" y="5546013"/>
              <a:ext cx="361247" cy="0"/>
            </a:xfrm>
            <a:prstGeom prst="line">
              <a:avLst/>
            </a:prstGeom>
            <a:ln w="28575">
              <a:solidFill>
                <a:srgbClr val="C7DAA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30878" y="4369590"/>
              <a:ext cx="361247" cy="0"/>
            </a:xfrm>
            <a:prstGeom prst="line">
              <a:avLst/>
            </a:prstGeom>
            <a:ln w="28575">
              <a:solidFill>
                <a:srgbClr val="C7DAA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30878" y="3340345"/>
              <a:ext cx="361247" cy="0"/>
            </a:xfrm>
            <a:prstGeom prst="line">
              <a:avLst/>
            </a:prstGeom>
            <a:ln w="28575">
              <a:solidFill>
                <a:srgbClr val="C7DAA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545506" y="1625749"/>
              <a:ext cx="4093794" cy="17508"/>
            </a:xfrm>
            <a:prstGeom prst="line">
              <a:avLst/>
            </a:prstGeom>
            <a:ln w="28575">
              <a:solidFill>
                <a:srgbClr val="C7DAA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503347" y="1625749"/>
              <a:ext cx="42159" cy="4453903"/>
            </a:xfrm>
            <a:prstGeom prst="line">
              <a:avLst/>
            </a:prstGeom>
            <a:ln w="28575">
              <a:solidFill>
                <a:srgbClr val="C7DAA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15150" y="1877350"/>
              <a:ext cx="2724150" cy="8554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en-US" sz="1200" dirty="0" smtClean="0"/>
                <a:t>ICD </a:t>
              </a:r>
              <a:r>
                <a:rPr lang="en-US" sz="1200" dirty="0"/>
                <a:t>is </a:t>
              </a:r>
              <a:r>
                <a:rPr lang="en-US" sz="1200" dirty="0" smtClean="0"/>
                <a:t>part </a:t>
              </a:r>
              <a:r>
                <a:rPr lang="en-US" sz="1200" dirty="0"/>
                <a:t>of </a:t>
              </a:r>
              <a:r>
                <a:rPr lang="en-US" sz="1200" dirty="0" smtClean="0"/>
                <a:t>Islamic Development Bank Group (ISDB), established in 1974 for the benefit of 57 member states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6085" y="1877350"/>
              <a:ext cx="1040163" cy="855490"/>
            </a:xfrm>
            <a:prstGeom prst="rect">
              <a:avLst/>
            </a:prstGeom>
            <a:solidFill>
              <a:srgbClr val="1B5F2E"/>
            </a:solidFill>
          </p:spPr>
          <p:txBody>
            <a:bodyPr wrap="square" lIns="18288" rIns="18288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ISDB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Group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803225" y="178845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26085" y="181131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15150" y="3921337"/>
              <a:ext cx="2724150" cy="9362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en-US" sz="1200" dirty="0"/>
                <a:t>ICD was established in 1999 with an authorized capital of </a:t>
              </a:r>
              <a:r>
                <a:rPr lang="en-US" sz="1200" dirty="0" smtClean="0"/>
                <a:t>US$2BN (now US$4BN) and its biggest shareholders are ISDB and the Government of Saudi Arabia</a:t>
              </a:r>
              <a:endParaRPr lang="en-US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26085" y="3921337"/>
              <a:ext cx="1040163" cy="966631"/>
            </a:xfrm>
            <a:prstGeom prst="rect">
              <a:avLst/>
            </a:prstGeom>
            <a:solidFill>
              <a:srgbClr val="1B5F2E"/>
            </a:solidFill>
          </p:spPr>
          <p:txBody>
            <a:bodyPr wrap="square" lIns="18288" rIns="18288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Capital Base and Shareholding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803225" y="3866838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826085" y="3889698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15150" y="5016365"/>
              <a:ext cx="2724150" cy="1063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en-US" sz="1200" dirty="0" smtClean="0"/>
                <a:t>ICD enjoys standard MDB privileges and immunities in its member countries by virtue of its Articles of Agreement</a:t>
              </a:r>
              <a:endParaRPr lang="en-U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26085" y="5016365"/>
              <a:ext cx="1040163" cy="1063287"/>
            </a:xfrm>
            <a:prstGeom prst="rect">
              <a:avLst/>
            </a:prstGeom>
            <a:solidFill>
              <a:srgbClr val="1B5F2E"/>
            </a:solidFill>
          </p:spPr>
          <p:txBody>
            <a:bodyPr wrap="square" lIns="18288" rIns="18288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Privileges and Immunities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03225" y="4927465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826085" y="4950325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15150" y="2849079"/>
              <a:ext cx="2724150" cy="9887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en-US" sz="1200" dirty="0" smtClean="0"/>
                <a:t>ICD’s mission is to support private sector development in its member states through </a:t>
              </a:r>
              <a:r>
                <a:rPr lang="en-US" sz="1200" dirty="0" err="1" smtClean="0"/>
                <a:t>Shariah</a:t>
              </a:r>
              <a:r>
                <a:rPr lang="en-US" sz="1200" dirty="0" smtClean="0"/>
                <a:t>–compliant financial interventions and advisory services</a:t>
              </a:r>
              <a:endParaRPr lang="en-US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26085" y="2849078"/>
              <a:ext cx="1040163" cy="986873"/>
            </a:xfrm>
            <a:prstGeom prst="rect">
              <a:avLst/>
            </a:prstGeom>
            <a:solidFill>
              <a:srgbClr val="1B5F2E"/>
            </a:solidFill>
          </p:spPr>
          <p:txBody>
            <a:bodyPr wrap="square" lIns="18288" rIns="18288" anchor="ctr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ICD’s Mandate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803225" y="280989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826085" y="283275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5803225" y="1234644"/>
              <a:ext cx="3836075" cy="3250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>
                <a:defRPr sz="1100"/>
              </a:lvl1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ICD Highlights</a:t>
              </a:r>
            </a:p>
          </p:txBody>
        </p:sp>
        <p:cxnSp>
          <p:nvCxnSpPr>
            <p:cNvPr id="29" name="Straight Connector 28"/>
            <p:cNvCxnSpPr>
              <a:endCxn id="13" idx="1"/>
            </p:cNvCxnSpPr>
            <p:nvPr/>
          </p:nvCxnSpPr>
          <p:spPr>
            <a:xfrm>
              <a:off x="5538552" y="2288328"/>
              <a:ext cx="287533" cy="16767"/>
            </a:xfrm>
            <a:prstGeom prst="line">
              <a:avLst/>
            </a:prstGeom>
            <a:ln w="28575">
              <a:solidFill>
                <a:srgbClr val="C7DAA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84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What is “</a:t>
            </a:r>
            <a:r>
              <a:rPr lang="en-US" dirty="0" err="1" smtClean="0"/>
              <a:t>Biniog</a:t>
            </a:r>
            <a:r>
              <a:rPr lang="en-US" dirty="0" smtClean="0"/>
              <a:t> </a:t>
            </a:r>
            <a:r>
              <a:rPr lang="en-US" dirty="0" err="1" smtClean="0"/>
              <a:t>Sathi</a:t>
            </a:r>
            <a:r>
              <a:rPr lang="en-US" dirty="0" smtClean="0"/>
              <a:t>”?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022" y="3899959"/>
            <a:ext cx="2878667" cy="105674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76"/>
          <a:stretch/>
        </p:blipFill>
        <p:spPr>
          <a:xfrm>
            <a:off x="6107289" y="3902134"/>
            <a:ext cx="2648873" cy="104882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99958"/>
            <a:ext cx="2534355" cy="10567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2977" y="1149288"/>
            <a:ext cx="8354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Palatino Linotype" panose="02040502050505030304" pitchFamily="18" charset="0"/>
              </a:rPr>
              <a:t>“</a:t>
            </a:r>
            <a:r>
              <a:rPr lang="en-US" sz="2000" dirty="0" err="1" smtClean="0">
                <a:latin typeface="Palatino Linotype" panose="02040502050505030304" pitchFamily="18" charset="0"/>
              </a:rPr>
              <a:t>Biniog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latin typeface="Palatino Linotype" panose="02040502050505030304" pitchFamily="18" charset="0"/>
              </a:rPr>
              <a:t>Sathi</a:t>
            </a:r>
            <a:r>
              <a:rPr lang="en-US" sz="2000" dirty="0" smtClean="0">
                <a:latin typeface="Palatino Linotype" panose="02040502050505030304" pitchFamily="18" charset="0"/>
              </a:rPr>
              <a:t>” is a new generation banking model that solves the default problem.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Palatino Linotype" panose="02040502050505030304" pitchFamily="18" charset="0"/>
              </a:rPr>
              <a:t>“</a:t>
            </a:r>
            <a:r>
              <a:rPr lang="en-US" sz="2000" dirty="0" err="1" smtClean="0">
                <a:latin typeface="Palatino Linotype" panose="02040502050505030304" pitchFamily="18" charset="0"/>
              </a:rPr>
              <a:t>Biniog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latin typeface="Palatino Linotype" panose="02040502050505030304" pitchFamily="18" charset="0"/>
              </a:rPr>
              <a:t>Sathi</a:t>
            </a:r>
            <a:r>
              <a:rPr lang="en-US" sz="2000" dirty="0" smtClean="0">
                <a:latin typeface="Palatino Linotype" panose="02040502050505030304" pitchFamily="18" charset="0"/>
              </a:rPr>
              <a:t>” is a Bangla word. It means “Friend in Investment”. A true friend can never let the life of his friend to ruin if he goes into trouble. We believe that a true financing institution should stand beside its borrowers in both good and bad times. This is the main essence of this model. 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The Problem of Credit Default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9259" y="1062791"/>
            <a:ext cx="8367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The problem of default is common in all the present banking models, i.e., both Conventional and Islamic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Although default rate is low for Microfinance Institutions, but it achieves this at the cost of beneficiary’s reducing their standard of living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High risk of default is inducing MFIs to leave ultra-poor section of the society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Under present banking system, a true defaulter loses everything to the Bank whenever he defaults on his debt </a:t>
            </a:r>
          </a:p>
        </p:txBody>
      </p:sp>
    </p:spTree>
    <p:extLst>
      <p:ext uri="{BB962C8B-B14F-4D97-AF65-F5344CB8AC3E}">
        <p14:creationId xmlns:p14="http://schemas.microsoft.com/office/powerpoint/2010/main" val="3555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Biniog</a:t>
            </a:r>
            <a:r>
              <a:rPr lang="en-US" dirty="0" smtClean="0"/>
              <a:t> </a:t>
            </a:r>
            <a:r>
              <a:rPr lang="en-US" dirty="0" err="1" smtClean="0"/>
              <a:t>Sathi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4760" y="1076764"/>
            <a:ext cx="8313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The model incorporates Zakat and Charity with the present banking model.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The model is based on Islamic Banking Principles and it makes Islamic banking more competitive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It offers a solution to the Problem of Credit Default for the clients and the MFIs.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This model is a blessing particularly for Microfinance beneficiaries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The model unleashes the power of Zakat and Charity</a:t>
            </a:r>
          </a:p>
        </p:txBody>
      </p:sp>
    </p:spTree>
    <p:extLst>
      <p:ext uri="{BB962C8B-B14F-4D97-AF65-F5344CB8AC3E}">
        <p14:creationId xmlns:p14="http://schemas.microsoft.com/office/powerpoint/2010/main" val="34425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Zakat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5971" y="1280802"/>
            <a:ext cx="82513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Poor people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Needy people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Zakat Collectors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Whose hearts are to be won over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Captives needed to be free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Palatino Linotype" panose="02040502050505030304" pitchFamily="18" charset="0"/>
              </a:rPr>
              <a:t>Debt Defaulters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For the cause of Allah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</a:rPr>
              <a:t>Distressed travelers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  <a:p>
            <a:pPr algn="ctr"/>
            <a:r>
              <a:rPr lang="en-US" sz="2000" b="1" u="sng" dirty="0">
                <a:latin typeface="Palatino Linotype" panose="02040502050505030304" pitchFamily="18" charset="0"/>
              </a:rPr>
              <a:t>Muslims now a days concentrate on poor and needy people only for the utilization of their Zakat. The other six categories of people are largely ignored </a:t>
            </a:r>
          </a:p>
        </p:txBody>
      </p:sp>
    </p:spTree>
    <p:extLst>
      <p:ext uri="{BB962C8B-B14F-4D97-AF65-F5344CB8AC3E}">
        <p14:creationId xmlns:p14="http://schemas.microsoft.com/office/powerpoint/2010/main" val="35754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Present MFI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98137" y="1161000"/>
            <a:ext cx="6050938" cy="4365365"/>
            <a:chOff x="0" y="0"/>
            <a:chExt cx="4059757" cy="3114675"/>
          </a:xfrm>
        </p:grpSpPr>
        <p:sp>
          <p:nvSpPr>
            <p:cNvPr id="7" name="Oval 6"/>
            <p:cNvSpPr/>
            <p:nvPr/>
          </p:nvSpPr>
          <p:spPr>
            <a:xfrm>
              <a:off x="0" y="0"/>
              <a:ext cx="1476375" cy="1276350"/>
            </a:xfrm>
            <a:prstGeom prst="ellipse">
              <a:avLst/>
            </a:prstGeom>
            <a:solidFill>
              <a:srgbClr val="3072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MicrofinanceBanks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9050" y="1838325"/>
              <a:ext cx="1533525" cy="1276350"/>
            </a:xfrm>
            <a:prstGeom prst="ellipse">
              <a:avLst/>
            </a:prstGeom>
            <a:solidFill>
              <a:srgbClr val="2B69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Beneficiaries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57225" y="1266825"/>
              <a:ext cx="0" cy="571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866775" y="1266825"/>
              <a:ext cx="9525" cy="552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62302" y="1090612"/>
              <a:ext cx="2497455" cy="904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Poor clients are getting finances from MFIs and repaying them. In case of default, either savings are deducted or writing off the debt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9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err="1" smtClean="0"/>
              <a:t>Biniog</a:t>
            </a:r>
            <a:r>
              <a:rPr lang="en-US" dirty="0" smtClean="0"/>
              <a:t> </a:t>
            </a:r>
            <a:r>
              <a:rPr lang="en-US" dirty="0" err="1" smtClean="0"/>
              <a:t>Sathi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86623" y="1131572"/>
            <a:ext cx="6581449" cy="4394793"/>
            <a:chOff x="0" y="0"/>
            <a:chExt cx="6002655" cy="3228975"/>
          </a:xfrm>
        </p:grpSpPr>
        <p:sp>
          <p:nvSpPr>
            <p:cNvPr id="13" name="Oval 12"/>
            <p:cNvSpPr/>
            <p:nvPr/>
          </p:nvSpPr>
          <p:spPr>
            <a:xfrm>
              <a:off x="0" y="38100"/>
              <a:ext cx="1495425" cy="1409700"/>
            </a:xfrm>
            <a:prstGeom prst="ellipse">
              <a:avLst/>
            </a:prstGeom>
            <a:solidFill>
              <a:srgbClr val="2B69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Independent Zakat and Charity Fund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00400" y="0"/>
              <a:ext cx="1495425" cy="1409700"/>
            </a:xfrm>
            <a:prstGeom prst="ellipse">
              <a:avLst/>
            </a:prstGeom>
            <a:solidFill>
              <a:srgbClr val="3072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Microfinance Bank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714500" y="1819275"/>
              <a:ext cx="1495425" cy="1409700"/>
            </a:xfrm>
            <a:prstGeom prst="ellipse">
              <a:avLst/>
            </a:prstGeom>
            <a:solidFill>
              <a:srgbClr val="3072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Poor Beneficiaries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048000" y="1381125"/>
              <a:ext cx="666750" cy="676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228725" y="1304925"/>
              <a:ext cx="7620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867025" y="1285875"/>
              <a:ext cx="62865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629025" y="1685925"/>
              <a:ext cx="2373630" cy="8338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 the fund assistance, the client comes back to the Bank and repays the dues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89252" y="3514330"/>
            <a:ext cx="2373630" cy="1134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in default, the fund provides assistance to the defaulted clients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2" y="475366"/>
            <a:ext cx="8229600" cy="430887"/>
          </a:xfrm>
        </p:spPr>
        <p:txBody>
          <a:bodyPr/>
          <a:lstStyle/>
          <a:p>
            <a:r>
              <a:rPr lang="en-US" dirty="0" smtClean="0"/>
              <a:t>Addressing Moral Hazard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3971-2ED8-F541-811F-A5BFC35CE8F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016736" y="1088794"/>
            <a:ext cx="6364282" cy="4380647"/>
            <a:chOff x="161925" y="0"/>
            <a:chExt cx="4991100" cy="3390900"/>
          </a:xfrm>
        </p:grpSpPr>
        <p:sp>
          <p:nvSpPr>
            <p:cNvPr id="22" name="Oval 21"/>
            <p:cNvSpPr/>
            <p:nvPr/>
          </p:nvSpPr>
          <p:spPr>
            <a:xfrm>
              <a:off x="1895475" y="0"/>
              <a:ext cx="1495425" cy="1409700"/>
            </a:xfrm>
            <a:prstGeom prst="ellipse">
              <a:avLst/>
            </a:prstGeom>
            <a:solidFill>
              <a:srgbClr val="2B69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ICD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429000" y="1971675"/>
              <a:ext cx="1495425" cy="1409700"/>
            </a:xfrm>
            <a:prstGeom prst="ellipse">
              <a:avLst/>
            </a:prstGeom>
            <a:solidFill>
              <a:srgbClr val="3072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Adopting MFI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19075" y="1981200"/>
              <a:ext cx="1495425" cy="1409700"/>
            </a:xfrm>
            <a:prstGeom prst="ellipse">
              <a:avLst/>
            </a:prstGeom>
            <a:solidFill>
              <a:srgbClr val="2B69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Zakat and Charity Fund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61925" y="1196369"/>
              <a:ext cx="1285875" cy="520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Compliance Report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867150" y="1133475"/>
              <a:ext cx="1285875" cy="520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Compliance Audit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000250" y="1933575"/>
              <a:ext cx="1285875" cy="520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Biniog</a:t>
              </a: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Sathi</a:t>
              </a:r>
              <a:r>
                <a:rPr lang="en-US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Protocol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1409700" y="1247775"/>
              <a:ext cx="733425" cy="838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267075" y="1133475"/>
              <a:ext cx="742950" cy="866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133725" y="1228725"/>
              <a:ext cx="704850" cy="838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66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7189</TotalTime>
  <Words>709</Words>
  <Application>Microsoft Office PowerPoint</Application>
  <PresentationFormat>On-screen Show (16:10)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Palatino Linotype</vt:lpstr>
      <vt:lpstr>Times New Roman</vt:lpstr>
      <vt:lpstr>Wingdings</vt:lpstr>
      <vt:lpstr>Office Theme</vt:lpstr>
      <vt:lpstr>Biniog Sathi: A New Generation Banking Model</vt:lpstr>
      <vt:lpstr>About ICD </vt:lpstr>
      <vt:lpstr>What is “Biniog Sathi”? </vt:lpstr>
      <vt:lpstr>The Problem of Credit Default</vt:lpstr>
      <vt:lpstr>Features of Biniog Sathi</vt:lpstr>
      <vt:lpstr>Zakat Distribution</vt:lpstr>
      <vt:lpstr>Present MFI Model</vt:lpstr>
      <vt:lpstr>Biniog Sathi Model</vt:lpstr>
      <vt:lpstr>Addressing Moral Hazard</vt:lpstr>
      <vt:lpstr>Development Impact</vt:lpstr>
      <vt:lpstr>Testing of the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Mabroor Choudhury</cp:lastModifiedBy>
  <cp:revision>141</cp:revision>
  <dcterms:created xsi:type="dcterms:W3CDTF">2017-05-03T23:31:37Z</dcterms:created>
  <dcterms:modified xsi:type="dcterms:W3CDTF">2017-11-23T12:46:07Z</dcterms:modified>
  <cp:contentStatus/>
</cp:coreProperties>
</file>